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3"/>
    <p:sldId id="257" r:id="rId74"/>
    <p:sldId id="258" r:id="rId75"/>
    <p:sldId id="259" r:id="rId76"/>
    <p:sldId id="260" r:id="rId77"/>
    <p:sldId id="261" r:id="rId78"/>
    <p:sldId id="262" r:id="rId79"/>
    <p:sldId id="263" r:id="rId80"/>
    <p:sldId id="264" r:id="rId81"/>
    <p:sldId id="265" r:id="rId8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Jannah" charset="1" panose="00000500000000000000"/>
      <p:regular r:id="rId12"/>
    </p:embeddedFont>
    <p:embeddedFont>
      <p:font typeface="Jannah Thin" charset="1" panose="00000200000000000000"/>
      <p:regular r:id="rId13"/>
    </p:embeddedFont>
    <p:embeddedFont>
      <p:font typeface="Jannah Medium" charset="1" panose="00000600000000000000"/>
      <p:regular r:id="rId14"/>
    </p:embeddedFont>
    <p:embeddedFont>
      <p:font typeface="Jannah Heavy" charset="1" panose="00000A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Cy Grotesk Grand" charset="1" panose="00000507000000000000"/>
      <p:regular r:id="rId22"/>
    </p:embeddedFont>
    <p:embeddedFont>
      <p:font typeface="Cy Grotesk Grand Bold" charset="1" panose="00000807000000000000"/>
      <p:regular r:id="rId23"/>
    </p:embeddedFont>
    <p:embeddedFont>
      <p:font typeface="Cy Grotesk Grand Thin" charset="1" panose="00000207000000000000"/>
      <p:regular r:id="rId24"/>
    </p:embeddedFont>
    <p:embeddedFont>
      <p:font typeface="Cy Grotesk Grand Light" charset="1" panose="00000407000000000000"/>
      <p:regular r:id="rId25"/>
    </p:embeddedFont>
    <p:embeddedFont>
      <p:font typeface="Cy Grotesk Grand Semi-Bold" charset="1" panose="00000707000000000000"/>
      <p:regular r:id="rId26"/>
    </p:embeddedFont>
    <p:embeddedFont>
      <p:font typeface="Cy Grotesk Grand Ultra-Bold" charset="1" panose="00000907000000000000"/>
      <p:regular r:id="rId27"/>
    </p:embeddedFont>
    <p:embeddedFont>
      <p:font typeface="Cy Grotesk Grand Heavy" charset="1" panose="00000A07000000000000"/>
      <p:regular r:id="rId28"/>
    </p:embeddedFont>
    <p:embeddedFont>
      <p:font typeface="Poppins" charset="1" panose="00000500000000000000"/>
      <p:regular r:id="rId29"/>
    </p:embeddedFont>
    <p:embeddedFont>
      <p:font typeface="Poppins Bold" charset="1" panose="00000800000000000000"/>
      <p:regular r:id="rId30"/>
    </p:embeddedFont>
    <p:embeddedFont>
      <p:font typeface="Poppins Italics" charset="1" panose="00000500000000000000"/>
      <p:regular r:id="rId31"/>
    </p:embeddedFont>
    <p:embeddedFont>
      <p:font typeface="Poppins Bold Italics" charset="1" panose="00000800000000000000"/>
      <p:regular r:id="rId32"/>
    </p:embeddedFont>
    <p:embeddedFont>
      <p:font typeface="Poppins Thin" charset="1" panose="00000300000000000000"/>
      <p:regular r:id="rId33"/>
    </p:embeddedFont>
    <p:embeddedFont>
      <p:font typeface="Poppins Thin Italics" charset="1" panose="00000300000000000000"/>
      <p:regular r:id="rId34"/>
    </p:embeddedFont>
    <p:embeddedFont>
      <p:font typeface="Poppins Extra-Light" charset="1" panose="00000300000000000000"/>
      <p:regular r:id="rId35"/>
    </p:embeddedFont>
    <p:embeddedFont>
      <p:font typeface="Poppins Extra-Light Italics" charset="1" panose="00000300000000000000"/>
      <p:regular r:id="rId36"/>
    </p:embeddedFont>
    <p:embeddedFont>
      <p:font typeface="Poppins Light" charset="1" panose="00000400000000000000"/>
      <p:regular r:id="rId37"/>
    </p:embeddedFont>
    <p:embeddedFont>
      <p:font typeface="Poppins Light Italics" charset="1" panose="00000400000000000000"/>
      <p:regular r:id="rId38"/>
    </p:embeddedFont>
    <p:embeddedFont>
      <p:font typeface="Poppins Medium" charset="1" panose="00000600000000000000"/>
      <p:regular r:id="rId39"/>
    </p:embeddedFont>
    <p:embeddedFont>
      <p:font typeface="Poppins Medium Italics" charset="1" panose="00000600000000000000"/>
      <p:regular r:id="rId40"/>
    </p:embeddedFont>
    <p:embeddedFont>
      <p:font typeface="Poppins Semi-Bold" charset="1" panose="00000700000000000000"/>
      <p:regular r:id="rId41"/>
    </p:embeddedFont>
    <p:embeddedFont>
      <p:font typeface="Poppins Semi-Bold Italics" charset="1" panose="00000700000000000000"/>
      <p:regular r:id="rId42"/>
    </p:embeddedFont>
    <p:embeddedFont>
      <p:font typeface="Poppins Ultra-Bold" charset="1" panose="00000900000000000000"/>
      <p:regular r:id="rId43"/>
    </p:embeddedFont>
    <p:embeddedFont>
      <p:font typeface="Poppins Ultra-Bold Italics" charset="1" panose="00000900000000000000"/>
      <p:regular r:id="rId44"/>
    </p:embeddedFont>
    <p:embeddedFont>
      <p:font typeface="Poppins Heavy" charset="1" panose="00000A00000000000000"/>
      <p:regular r:id="rId45"/>
    </p:embeddedFont>
    <p:embeddedFont>
      <p:font typeface="Poppins Heavy Italics" charset="1" panose="00000A00000000000000"/>
      <p:regular r:id="rId46"/>
    </p:embeddedFont>
    <p:embeddedFont>
      <p:font typeface="Open Sans" charset="1" panose="020B0606030504020204"/>
      <p:regular r:id="rId47"/>
    </p:embeddedFont>
    <p:embeddedFont>
      <p:font typeface="Open Sans Bold" charset="1" panose="020B0806030504020204"/>
      <p:regular r:id="rId48"/>
    </p:embeddedFont>
    <p:embeddedFont>
      <p:font typeface="Open Sans Italics" charset="1" panose="020B0606030504020204"/>
      <p:regular r:id="rId49"/>
    </p:embeddedFont>
    <p:embeddedFont>
      <p:font typeface="Open Sans Bold Italics" charset="1" panose="020B0806030504020204"/>
      <p:regular r:id="rId50"/>
    </p:embeddedFont>
    <p:embeddedFont>
      <p:font typeface="Open Sans Light" charset="1" panose="020B0306030504020204"/>
      <p:regular r:id="rId51"/>
    </p:embeddedFont>
    <p:embeddedFont>
      <p:font typeface="Open Sans Light Italics" charset="1" panose="020B0306030504020204"/>
      <p:regular r:id="rId52"/>
    </p:embeddedFont>
    <p:embeddedFont>
      <p:font typeface="Open Sans Ultra-Bold" charset="1" panose="00000000000000000000"/>
      <p:regular r:id="rId53"/>
    </p:embeddedFont>
    <p:embeddedFont>
      <p:font typeface="Open Sans Ultra-Bold Italics" charset="1" panose="00000000000000000000"/>
      <p:regular r:id="rId54"/>
    </p:embeddedFont>
    <p:embeddedFont>
      <p:font typeface="Montserrat" charset="1" panose="00000500000000000000"/>
      <p:regular r:id="rId55"/>
    </p:embeddedFont>
    <p:embeddedFont>
      <p:font typeface="Montserrat Bold" charset="1" panose="00000800000000000000"/>
      <p:regular r:id="rId56"/>
    </p:embeddedFont>
    <p:embeddedFont>
      <p:font typeface="Montserrat Italics" charset="1" panose="00000500000000000000"/>
      <p:regular r:id="rId57"/>
    </p:embeddedFont>
    <p:embeddedFont>
      <p:font typeface="Montserrat Bold Italics" charset="1" panose="00000800000000000000"/>
      <p:regular r:id="rId58"/>
    </p:embeddedFont>
    <p:embeddedFont>
      <p:font typeface="Montserrat Thin" charset="1" panose="00000300000000000000"/>
      <p:regular r:id="rId59"/>
    </p:embeddedFont>
    <p:embeddedFont>
      <p:font typeface="Montserrat Thin Italics" charset="1" panose="00000300000000000000"/>
      <p:regular r:id="rId60"/>
    </p:embeddedFont>
    <p:embeddedFont>
      <p:font typeface="Montserrat Extra-Light" charset="1" panose="00000300000000000000"/>
      <p:regular r:id="rId61"/>
    </p:embeddedFont>
    <p:embeddedFont>
      <p:font typeface="Montserrat Extra-Light Italics" charset="1" panose="00000300000000000000"/>
      <p:regular r:id="rId62"/>
    </p:embeddedFont>
    <p:embeddedFont>
      <p:font typeface="Montserrat Light" charset="1" panose="00000400000000000000"/>
      <p:regular r:id="rId63"/>
    </p:embeddedFont>
    <p:embeddedFont>
      <p:font typeface="Montserrat Light Italics" charset="1" panose="00000400000000000000"/>
      <p:regular r:id="rId64"/>
    </p:embeddedFont>
    <p:embeddedFont>
      <p:font typeface="Montserrat Medium" charset="1" panose="00000600000000000000"/>
      <p:regular r:id="rId65"/>
    </p:embeddedFont>
    <p:embeddedFont>
      <p:font typeface="Montserrat Medium Italics" charset="1" panose="00000600000000000000"/>
      <p:regular r:id="rId66"/>
    </p:embeddedFont>
    <p:embeddedFont>
      <p:font typeface="Montserrat Semi-Bold" charset="1" panose="00000700000000000000"/>
      <p:regular r:id="rId67"/>
    </p:embeddedFont>
    <p:embeddedFont>
      <p:font typeface="Montserrat Semi-Bold Italics" charset="1" panose="00000700000000000000"/>
      <p:regular r:id="rId68"/>
    </p:embeddedFont>
    <p:embeddedFont>
      <p:font typeface="Montserrat Ultra-Bold" charset="1" panose="00000900000000000000"/>
      <p:regular r:id="rId69"/>
    </p:embeddedFont>
    <p:embeddedFont>
      <p:font typeface="Montserrat Ultra-Bold Italics" charset="1" panose="00000900000000000000"/>
      <p:regular r:id="rId70"/>
    </p:embeddedFont>
    <p:embeddedFont>
      <p:font typeface="Montserrat Heavy" charset="1" panose="00000A00000000000000"/>
      <p:regular r:id="rId71"/>
    </p:embeddedFont>
    <p:embeddedFont>
      <p:font typeface="Montserrat Heavy Italics" charset="1" panose="00000A0000000000000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slides/slide1.xml" Type="http://schemas.openxmlformats.org/officeDocument/2006/relationships/slide"/><Relationship Id="rId74" Target="slides/slide2.xml" Type="http://schemas.openxmlformats.org/officeDocument/2006/relationships/slide"/><Relationship Id="rId75" Target="slides/slide3.xml" Type="http://schemas.openxmlformats.org/officeDocument/2006/relationships/slide"/><Relationship Id="rId76" Target="slides/slide4.xml" Type="http://schemas.openxmlformats.org/officeDocument/2006/relationships/slide"/><Relationship Id="rId77" Target="slides/slide5.xml" Type="http://schemas.openxmlformats.org/officeDocument/2006/relationships/slide"/><Relationship Id="rId78" Target="slides/slide6.xml" Type="http://schemas.openxmlformats.org/officeDocument/2006/relationships/slide"/><Relationship Id="rId79" Target="slides/slide7.xml" Type="http://schemas.openxmlformats.org/officeDocument/2006/relationships/slide"/><Relationship Id="rId8" Target="fonts/font8.fntdata" Type="http://schemas.openxmlformats.org/officeDocument/2006/relationships/font"/><Relationship Id="rId80" Target="slides/slide8.xml" Type="http://schemas.openxmlformats.org/officeDocument/2006/relationships/slide"/><Relationship Id="rId81" Target="slides/slide9.xml" Type="http://schemas.openxmlformats.org/officeDocument/2006/relationships/slide"/><Relationship Id="rId82" Target="slides/slide10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jpe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97311" y="0"/>
            <a:ext cx="14690689" cy="10287000"/>
            <a:chOff x="0" y="0"/>
            <a:chExt cx="1958758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835" t="0" r="9835" b="0"/>
            <a:stretch>
              <a:fillRect/>
            </a:stretch>
          </p:blipFill>
          <p:spPr>
            <a:xfrm flipH="false" flipV="false">
              <a:off x="0" y="0"/>
              <a:ext cx="19587586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3597311" cy="10287000"/>
            <a:chOff x="0" y="0"/>
            <a:chExt cx="4796414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2515" t="0" r="32515" b="0"/>
            <a:stretch>
              <a:fillRect/>
            </a:stretch>
          </p:blipFill>
          <p:spPr>
            <a:xfrm flipH="false" flipV="false">
              <a:off x="0" y="0"/>
              <a:ext cx="4796414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278502" y="443161"/>
            <a:ext cx="11691037" cy="2632700"/>
            <a:chOff x="0" y="0"/>
            <a:chExt cx="15588050" cy="35102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42900"/>
              <a:ext cx="10156111" cy="385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306"/>
                </a:lnSpc>
              </a:pPr>
              <a:r>
                <a:rPr lang="en-US" sz="17361">
                  <a:solidFill>
                    <a:srgbClr val="FFFFFF"/>
                  </a:solidFill>
                  <a:latin typeface="Open Sans Bold"/>
                </a:rPr>
                <a:t> Cow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704786" y="-342900"/>
              <a:ext cx="6883264" cy="385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306"/>
                </a:lnSpc>
              </a:pPr>
              <a:r>
                <a:rPr lang="en-US" sz="17361">
                  <a:solidFill>
                    <a:srgbClr val="000000"/>
                  </a:solidFill>
                  <a:latin typeface="Open Sans Bold"/>
                </a:rPr>
                <a:t>Tech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38730" y="4533874"/>
            <a:ext cx="4879427" cy="472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40"/>
              </a:lnSpc>
            </a:pPr>
            <a:r>
              <a:rPr lang="en-US" sz="4457">
                <a:solidFill>
                  <a:srgbClr val="FFFFFF"/>
                </a:solidFill>
                <a:latin typeface="Open Sans Bold"/>
              </a:rPr>
              <a:t>Bruno Vinicius </a:t>
            </a:r>
          </a:p>
          <a:p>
            <a:pPr algn="r">
              <a:lnSpc>
                <a:spcPts val="6240"/>
              </a:lnSpc>
            </a:pPr>
            <a:r>
              <a:rPr lang="en-US" sz="4457">
                <a:solidFill>
                  <a:srgbClr val="FFFFFF"/>
                </a:solidFill>
                <a:latin typeface="Open Sans Bold"/>
              </a:rPr>
              <a:t>Gabriel Lopes </a:t>
            </a:r>
          </a:p>
          <a:p>
            <a:pPr algn="r">
              <a:lnSpc>
                <a:spcPts val="6240"/>
              </a:lnSpc>
            </a:pPr>
            <a:r>
              <a:rPr lang="en-US" sz="4457">
                <a:solidFill>
                  <a:srgbClr val="FFFFFF"/>
                </a:solidFill>
                <a:latin typeface="Open Sans Bold"/>
              </a:rPr>
              <a:t>João Henrique </a:t>
            </a:r>
          </a:p>
          <a:p>
            <a:pPr algn="r">
              <a:lnSpc>
                <a:spcPts val="6240"/>
              </a:lnSpc>
            </a:pPr>
            <a:r>
              <a:rPr lang="en-US" sz="4457">
                <a:solidFill>
                  <a:srgbClr val="FFFFFF"/>
                </a:solidFill>
                <a:latin typeface="Open Sans Bold"/>
              </a:rPr>
              <a:t>Matheus Rabello </a:t>
            </a:r>
          </a:p>
          <a:p>
            <a:pPr algn="r">
              <a:lnSpc>
                <a:spcPts val="6240"/>
              </a:lnSpc>
            </a:pPr>
            <a:r>
              <a:rPr lang="en-US" sz="4457">
                <a:solidFill>
                  <a:srgbClr val="FFFFFF"/>
                </a:solidFill>
                <a:latin typeface="Open Sans Bold"/>
              </a:rPr>
              <a:t>Vagner José </a:t>
            </a:r>
          </a:p>
          <a:p>
            <a:pPr algn="r">
              <a:lnSpc>
                <a:spcPts val="6240"/>
              </a:lnSpc>
            </a:pPr>
            <a:r>
              <a:rPr lang="en-US" sz="4457">
                <a:solidFill>
                  <a:srgbClr val="FFFFFF"/>
                </a:solidFill>
                <a:latin typeface="Open Sans Bold"/>
              </a:rPr>
              <a:t>Vitor Hugo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95" r="0" b="7795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8229600"/>
            <a:chOff x="0" y="0"/>
            <a:chExt cx="21640800" cy="10972800"/>
          </a:xfrm>
        </p:grpSpPr>
        <p:sp>
          <p:nvSpPr>
            <p:cNvPr name="AutoShape 5" id="5"/>
            <p:cNvSpPr/>
            <p:nvPr/>
          </p:nvSpPr>
          <p:spPr>
            <a:xfrm>
              <a:off x="0" y="31750"/>
              <a:ext cx="21640800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5422900" y="5486400"/>
              <a:ext cx="10909300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63500" y="10909300"/>
              <a:ext cx="21513800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16154400" y="5486400"/>
              <a:ext cx="10909300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0" y="3753485"/>
              <a:ext cx="21577300" cy="3529330"/>
              <a:chOff x="0" y="0"/>
              <a:chExt cx="5903593" cy="96563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903593" cy="965632"/>
              </a:xfrm>
              <a:custGeom>
                <a:avLst/>
                <a:gdLst/>
                <a:ahLst/>
                <a:cxnLst/>
                <a:rect r="r" b="b" t="t" l="l"/>
                <a:pathLst>
                  <a:path h="965632" w="5903593">
                    <a:moveTo>
                      <a:pt x="0" y="0"/>
                    </a:moveTo>
                    <a:lnTo>
                      <a:pt x="5903593" y="0"/>
                    </a:lnTo>
                    <a:lnTo>
                      <a:pt x="5903593" y="965632"/>
                    </a:lnTo>
                    <a:lnTo>
                      <a:pt x="0" y="96563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820084"/>
              <a:ext cx="21640800" cy="1710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13"/>
                </a:lnSpc>
              </a:pPr>
              <a:r>
                <a:rPr lang="en-US" sz="10017" spc="-390">
                  <a:solidFill>
                    <a:srgbClr val="FFFFFF"/>
                  </a:solidFill>
                  <a:latin typeface="Poppins Ultra-Bold"/>
                </a:rPr>
                <a:t>Obrigado pela atenção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000" y="2480260"/>
            <a:ext cx="3435944" cy="417760"/>
            <a:chOff x="0" y="0"/>
            <a:chExt cx="4581259" cy="5570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3920" r="0" b="43920"/>
            <a:stretch>
              <a:fillRect/>
            </a:stretch>
          </p:blipFill>
          <p:spPr>
            <a:xfrm flipH="false" flipV="false">
              <a:off x="0" y="0"/>
              <a:ext cx="4581259" cy="557013"/>
            </a:xfrm>
            <a:prstGeom prst="rect">
              <a:avLst/>
            </a:prstGeom>
          </p:spPr>
        </p:pic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745748" y="-101552"/>
            <a:ext cx="10490146" cy="10490104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6641" t="0" r="-1664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856957"/>
            <a:ext cx="6770774" cy="137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76"/>
              </a:lnSpc>
            </a:pPr>
            <a:r>
              <a:rPr lang="en-US" sz="11528" spc="-449">
                <a:solidFill>
                  <a:srgbClr val="000000"/>
                </a:solidFill>
                <a:latin typeface="Poppins Ultra-Bold"/>
              </a:rPr>
              <a:t>Contexto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000" y="3891812"/>
            <a:ext cx="8389808" cy="495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Ranking produção/Faturamento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Produtividade </a:t>
            </a:r>
            <a:r>
              <a:rPr lang="en-US" sz="3499">
                <a:solidFill>
                  <a:srgbClr val="000000"/>
                </a:solidFill>
                <a:latin typeface="Poppins Bold"/>
              </a:rPr>
              <a:t>/ Relevância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Impacto do estresse térmico 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Sistema</a:t>
            </a:r>
          </a:p>
          <a:p>
            <a:pPr>
              <a:lnSpc>
                <a:spcPts val="489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6412" y="1740856"/>
            <a:ext cx="5156954" cy="7216481"/>
            <a:chOff x="0" y="0"/>
            <a:chExt cx="1507639" cy="2109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7639" cy="2109743"/>
            </a:xfrm>
            <a:custGeom>
              <a:avLst/>
              <a:gdLst/>
              <a:ahLst/>
              <a:cxnLst/>
              <a:rect r="r" b="b" t="t" l="l"/>
              <a:pathLst>
                <a:path h="2109743" w="1507639">
                  <a:moveTo>
                    <a:pt x="21018" y="0"/>
                  </a:moveTo>
                  <a:lnTo>
                    <a:pt x="1486621" y="0"/>
                  </a:lnTo>
                  <a:cubicBezTo>
                    <a:pt x="1492196" y="0"/>
                    <a:pt x="1497542" y="2214"/>
                    <a:pt x="1501483" y="6156"/>
                  </a:cubicBezTo>
                  <a:cubicBezTo>
                    <a:pt x="1505425" y="10097"/>
                    <a:pt x="1507639" y="15443"/>
                    <a:pt x="1507639" y="21018"/>
                  </a:cubicBezTo>
                  <a:lnTo>
                    <a:pt x="1507639" y="2088726"/>
                  </a:lnTo>
                  <a:cubicBezTo>
                    <a:pt x="1507639" y="2094300"/>
                    <a:pt x="1505425" y="2099646"/>
                    <a:pt x="1501483" y="2103587"/>
                  </a:cubicBezTo>
                  <a:cubicBezTo>
                    <a:pt x="1497542" y="2107529"/>
                    <a:pt x="1492196" y="2109743"/>
                    <a:pt x="1486621" y="2109743"/>
                  </a:cubicBezTo>
                  <a:lnTo>
                    <a:pt x="21018" y="2109743"/>
                  </a:lnTo>
                  <a:cubicBezTo>
                    <a:pt x="15443" y="2109743"/>
                    <a:pt x="10097" y="2107529"/>
                    <a:pt x="6156" y="2103587"/>
                  </a:cubicBezTo>
                  <a:cubicBezTo>
                    <a:pt x="2214" y="2099646"/>
                    <a:pt x="0" y="2094300"/>
                    <a:pt x="0" y="2088726"/>
                  </a:cubicBezTo>
                  <a:lnTo>
                    <a:pt x="0" y="21018"/>
                  </a:lnTo>
                  <a:cubicBezTo>
                    <a:pt x="0" y="15443"/>
                    <a:pt x="2214" y="10097"/>
                    <a:pt x="6156" y="6156"/>
                  </a:cubicBezTo>
                  <a:cubicBezTo>
                    <a:pt x="10097" y="2214"/>
                    <a:pt x="15443" y="0"/>
                    <a:pt x="2101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7639" cy="2147843"/>
            </a:xfrm>
            <a:prstGeom prst="rect">
              <a:avLst/>
            </a:prstGeom>
          </p:spPr>
          <p:txBody>
            <a:bodyPr anchor="ctr" rtlCol="false" tIns="45765" lIns="45765" bIns="45765" rIns="45765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45108" y="981075"/>
            <a:ext cx="1519563" cy="15195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5765" lIns="45765" bIns="45765" rIns="45765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128473" y="1064443"/>
            <a:ext cx="1352833" cy="135282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17875" y="8063570"/>
            <a:ext cx="4574028" cy="510646"/>
            <a:chOff x="0" y="0"/>
            <a:chExt cx="1204682" cy="1344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4682" cy="134491"/>
            </a:xfrm>
            <a:custGeom>
              <a:avLst/>
              <a:gdLst/>
              <a:ahLst/>
              <a:cxnLst/>
              <a:rect r="r" b="b" t="t" l="l"/>
              <a:pathLst>
                <a:path h="134491" w="1204682">
                  <a:moveTo>
                    <a:pt x="15233" y="0"/>
                  </a:moveTo>
                  <a:lnTo>
                    <a:pt x="1189449" y="0"/>
                  </a:lnTo>
                  <a:cubicBezTo>
                    <a:pt x="1193489" y="0"/>
                    <a:pt x="1197364" y="1605"/>
                    <a:pt x="1200221" y="4462"/>
                  </a:cubicBezTo>
                  <a:cubicBezTo>
                    <a:pt x="1203077" y="7319"/>
                    <a:pt x="1204682" y="11193"/>
                    <a:pt x="1204682" y="15233"/>
                  </a:cubicBezTo>
                  <a:lnTo>
                    <a:pt x="1204682" y="119258"/>
                  </a:lnTo>
                  <a:cubicBezTo>
                    <a:pt x="1204682" y="123298"/>
                    <a:pt x="1203077" y="127173"/>
                    <a:pt x="1200221" y="130030"/>
                  </a:cubicBezTo>
                  <a:cubicBezTo>
                    <a:pt x="1197364" y="132886"/>
                    <a:pt x="1193489" y="134491"/>
                    <a:pt x="1189449" y="134491"/>
                  </a:cubicBezTo>
                  <a:lnTo>
                    <a:pt x="15233" y="134491"/>
                  </a:lnTo>
                  <a:cubicBezTo>
                    <a:pt x="11193" y="134491"/>
                    <a:pt x="7319" y="132886"/>
                    <a:pt x="4462" y="130030"/>
                  </a:cubicBezTo>
                  <a:cubicBezTo>
                    <a:pt x="1605" y="127173"/>
                    <a:pt x="0" y="123298"/>
                    <a:pt x="0" y="119258"/>
                  </a:cubicBezTo>
                  <a:lnTo>
                    <a:pt x="0" y="15233"/>
                  </a:lnTo>
                  <a:cubicBezTo>
                    <a:pt x="0" y="11193"/>
                    <a:pt x="1605" y="7319"/>
                    <a:pt x="4462" y="4462"/>
                  </a:cubicBezTo>
                  <a:cubicBezTo>
                    <a:pt x="7319" y="1605"/>
                    <a:pt x="11193" y="0"/>
                    <a:pt x="152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04682" cy="153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565523" y="1740856"/>
            <a:ext cx="5156954" cy="7216481"/>
            <a:chOff x="0" y="0"/>
            <a:chExt cx="1507639" cy="21097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7639" cy="2109743"/>
            </a:xfrm>
            <a:custGeom>
              <a:avLst/>
              <a:gdLst/>
              <a:ahLst/>
              <a:cxnLst/>
              <a:rect r="r" b="b" t="t" l="l"/>
              <a:pathLst>
                <a:path h="2109743" w="1507639">
                  <a:moveTo>
                    <a:pt x="21018" y="0"/>
                  </a:moveTo>
                  <a:lnTo>
                    <a:pt x="1486621" y="0"/>
                  </a:lnTo>
                  <a:cubicBezTo>
                    <a:pt x="1492196" y="0"/>
                    <a:pt x="1497542" y="2214"/>
                    <a:pt x="1501483" y="6156"/>
                  </a:cubicBezTo>
                  <a:cubicBezTo>
                    <a:pt x="1505425" y="10097"/>
                    <a:pt x="1507639" y="15443"/>
                    <a:pt x="1507639" y="21018"/>
                  </a:cubicBezTo>
                  <a:lnTo>
                    <a:pt x="1507639" y="2088726"/>
                  </a:lnTo>
                  <a:cubicBezTo>
                    <a:pt x="1507639" y="2094300"/>
                    <a:pt x="1505425" y="2099646"/>
                    <a:pt x="1501483" y="2103587"/>
                  </a:cubicBezTo>
                  <a:cubicBezTo>
                    <a:pt x="1497542" y="2107529"/>
                    <a:pt x="1492196" y="2109743"/>
                    <a:pt x="1486621" y="2109743"/>
                  </a:cubicBezTo>
                  <a:lnTo>
                    <a:pt x="21018" y="2109743"/>
                  </a:lnTo>
                  <a:cubicBezTo>
                    <a:pt x="15443" y="2109743"/>
                    <a:pt x="10097" y="2107529"/>
                    <a:pt x="6156" y="2103587"/>
                  </a:cubicBezTo>
                  <a:cubicBezTo>
                    <a:pt x="2214" y="2099646"/>
                    <a:pt x="0" y="2094300"/>
                    <a:pt x="0" y="2088726"/>
                  </a:cubicBezTo>
                  <a:lnTo>
                    <a:pt x="0" y="21018"/>
                  </a:lnTo>
                  <a:cubicBezTo>
                    <a:pt x="0" y="15443"/>
                    <a:pt x="2214" y="10097"/>
                    <a:pt x="6156" y="6156"/>
                  </a:cubicBezTo>
                  <a:cubicBezTo>
                    <a:pt x="10097" y="2214"/>
                    <a:pt x="15443" y="0"/>
                    <a:pt x="2101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07639" cy="2147843"/>
            </a:xfrm>
            <a:prstGeom prst="rect">
              <a:avLst/>
            </a:prstGeom>
          </p:spPr>
          <p:txBody>
            <a:bodyPr anchor="ctr" rtlCol="false" tIns="45765" lIns="45765" bIns="45765" rIns="45765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04634" y="1740856"/>
            <a:ext cx="5156954" cy="7216481"/>
            <a:chOff x="0" y="0"/>
            <a:chExt cx="1507639" cy="21097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07639" cy="2109743"/>
            </a:xfrm>
            <a:custGeom>
              <a:avLst/>
              <a:gdLst/>
              <a:ahLst/>
              <a:cxnLst/>
              <a:rect r="r" b="b" t="t" l="l"/>
              <a:pathLst>
                <a:path h="2109743" w="1507639">
                  <a:moveTo>
                    <a:pt x="21018" y="0"/>
                  </a:moveTo>
                  <a:lnTo>
                    <a:pt x="1486621" y="0"/>
                  </a:lnTo>
                  <a:cubicBezTo>
                    <a:pt x="1492196" y="0"/>
                    <a:pt x="1497542" y="2214"/>
                    <a:pt x="1501483" y="6156"/>
                  </a:cubicBezTo>
                  <a:cubicBezTo>
                    <a:pt x="1505425" y="10097"/>
                    <a:pt x="1507639" y="15443"/>
                    <a:pt x="1507639" y="21018"/>
                  </a:cubicBezTo>
                  <a:lnTo>
                    <a:pt x="1507639" y="2088726"/>
                  </a:lnTo>
                  <a:cubicBezTo>
                    <a:pt x="1507639" y="2094300"/>
                    <a:pt x="1505425" y="2099646"/>
                    <a:pt x="1501483" y="2103587"/>
                  </a:cubicBezTo>
                  <a:cubicBezTo>
                    <a:pt x="1497542" y="2107529"/>
                    <a:pt x="1492196" y="2109743"/>
                    <a:pt x="1486621" y="2109743"/>
                  </a:cubicBezTo>
                  <a:lnTo>
                    <a:pt x="21018" y="2109743"/>
                  </a:lnTo>
                  <a:cubicBezTo>
                    <a:pt x="15443" y="2109743"/>
                    <a:pt x="10097" y="2107529"/>
                    <a:pt x="6156" y="2103587"/>
                  </a:cubicBezTo>
                  <a:cubicBezTo>
                    <a:pt x="2214" y="2099646"/>
                    <a:pt x="0" y="2094300"/>
                    <a:pt x="0" y="2088726"/>
                  </a:cubicBezTo>
                  <a:lnTo>
                    <a:pt x="0" y="21018"/>
                  </a:lnTo>
                  <a:cubicBezTo>
                    <a:pt x="0" y="15443"/>
                    <a:pt x="2214" y="10097"/>
                    <a:pt x="6156" y="6156"/>
                  </a:cubicBezTo>
                  <a:cubicBezTo>
                    <a:pt x="10097" y="2214"/>
                    <a:pt x="15443" y="0"/>
                    <a:pt x="2101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07639" cy="2147843"/>
            </a:xfrm>
            <a:prstGeom prst="rect">
              <a:avLst/>
            </a:prstGeom>
          </p:spPr>
          <p:txBody>
            <a:bodyPr anchor="ctr" rtlCol="false" tIns="45765" lIns="45765" bIns="45765" rIns="45765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93476" y="8108227"/>
            <a:ext cx="4022826" cy="37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sz="2162">
                <a:solidFill>
                  <a:srgbClr val="000000"/>
                </a:solidFill>
                <a:latin typeface="Montserrat Bold"/>
              </a:rPr>
              <a:t>No Brasil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389860" y="981075"/>
            <a:ext cx="1519563" cy="151956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5765" lIns="45765" bIns="45765" rIns="45765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473225" y="1064443"/>
            <a:ext cx="1352833" cy="1352828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858168" y="8063570"/>
            <a:ext cx="4574028" cy="510646"/>
            <a:chOff x="0" y="0"/>
            <a:chExt cx="1204682" cy="1344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04682" cy="134491"/>
            </a:xfrm>
            <a:custGeom>
              <a:avLst/>
              <a:gdLst/>
              <a:ahLst/>
              <a:cxnLst/>
              <a:rect r="r" b="b" t="t" l="l"/>
              <a:pathLst>
                <a:path h="134491" w="1204682">
                  <a:moveTo>
                    <a:pt x="15233" y="0"/>
                  </a:moveTo>
                  <a:lnTo>
                    <a:pt x="1189449" y="0"/>
                  </a:lnTo>
                  <a:cubicBezTo>
                    <a:pt x="1193489" y="0"/>
                    <a:pt x="1197364" y="1605"/>
                    <a:pt x="1200221" y="4462"/>
                  </a:cubicBezTo>
                  <a:cubicBezTo>
                    <a:pt x="1203077" y="7319"/>
                    <a:pt x="1204682" y="11193"/>
                    <a:pt x="1204682" y="15233"/>
                  </a:cubicBezTo>
                  <a:lnTo>
                    <a:pt x="1204682" y="119258"/>
                  </a:lnTo>
                  <a:cubicBezTo>
                    <a:pt x="1204682" y="123298"/>
                    <a:pt x="1203077" y="127173"/>
                    <a:pt x="1200221" y="130030"/>
                  </a:cubicBezTo>
                  <a:cubicBezTo>
                    <a:pt x="1197364" y="132886"/>
                    <a:pt x="1193489" y="134491"/>
                    <a:pt x="1189449" y="134491"/>
                  </a:cubicBezTo>
                  <a:lnTo>
                    <a:pt x="15233" y="134491"/>
                  </a:lnTo>
                  <a:cubicBezTo>
                    <a:pt x="11193" y="134491"/>
                    <a:pt x="7319" y="132886"/>
                    <a:pt x="4462" y="130030"/>
                  </a:cubicBezTo>
                  <a:cubicBezTo>
                    <a:pt x="1605" y="127173"/>
                    <a:pt x="0" y="123298"/>
                    <a:pt x="0" y="119258"/>
                  </a:cubicBezTo>
                  <a:lnTo>
                    <a:pt x="0" y="15233"/>
                  </a:lnTo>
                  <a:cubicBezTo>
                    <a:pt x="0" y="11193"/>
                    <a:pt x="1605" y="7319"/>
                    <a:pt x="4462" y="4462"/>
                  </a:cubicBezTo>
                  <a:cubicBezTo>
                    <a:pt x="7319" y="1605"/>
                    <a:pt x="11193" y="0"/>
                    <a:pt x="152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1204682" cy="153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133769" y="8108227"/>
            <a:ext cx="4022826" cy="37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sz="2162">
                <a:solidFill>
                  <a:srgbClr val="000000"/>
                </a:solidFill>
                <a:latin typeface="Montserrat Bold"/>
              </a:rPr>
              <a:t>Na industria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723330" y="981075"/>
            <a:ext cx="1519563" cy="151956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5765" lIns="45765" bIns="45765" rIns="45765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3806694" y="1064443"/>
            <a:ext cx="1352833" cy="1352828"/>
            <a:chOff x="0" y="0"/>
            <a:chExt cx="6350000" cy="634997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7820" t="0" r="-2782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2196097" y="8063570"/>
            <a:ext cx="4574028" cy="510646"/>
            <a:chOff x="0" y="0"/>
            <a:chExt cx="1204682" cy="13449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04682" cy="134491"/>
            </a:xfrm>
            <a:custGeom>
              <a:avLst/>
              <a:gdLst/>
              <a:ahLst/>
              <a:cxnLst/>
              <a:rect r="r" b="b" t="t" l="l"/>
              <a:pathLst>
                <a:path h="134491" w="1204682">
                  <a:moveTo>
                    <a:pt x="15233" y="0"/>
                  </a:moveTo>
                  <a:lnTo>
                    <a:pt x="1189449" y="0"/>
                  </a:lnTo>
                  <a:cubicBezTo>
                    <a:pt x="1193489" y="0"/>
                    <a:pt x="1197364" y="1605"/>
                    <a:pt x="1200221" y="4462"/>
                  </a:cubicBezTo>
                  <a:cubicBezTo>
                    <a:pt x="1203077" y="7319"/>
                    <a:pt x="1204682" y="11193"/>
                    <a:pt x="1204682" y="15233"/>
                  </a:cubicBezTo>
                  <a:lnTo>
                    <a:pt x="1204682" y="119258"/>
                  </a:lnTo>
                  <a:cubicBezTo>
                    <a:pt x="1204682" y="123298"/>
                    <a:pt x="1203077" y="127173"/>
                    <a:pt x="1200221" y="130030"/>
                  </a:cubicBezTo>
                  <a:cubicBezTo>
                    <a:pt x="1197364" y="132886"/>
                    <a:pt x="1193489" y="134491"/>
                    <a:pt x="1189449" y="134491"/>
                  </a:cubicBezTo>
                  <a:lnTo>
                    <a:pt x="15233" y="134491"/>
                  </a:lnTo>
                  <a:cubicBezTo>
                    <a:pt x="11193" y="134491"/>
                    <a:pt x="7319" y="132886"/>
                    <a:pt x="4462" y="130030"/>
                  </a:cubicBezTo>
                  <a:cubicBezTo>
                    <a:pt x="1605" y="127173"/>
                    <a:pt x="0" y="123298"/>
                    <a:pt x="0" y="119258"/>
                  </a:cubicBezTo>
                  <a:lnTo>
                    <a:pt x="0" y="15233"/>
                  </a:lnTo>
                  <a:cubicBezTo>
                    <a:pt x="0" y="11193"/>
                    <a:pt x="1605" y="7319"/>
                    <a:pt x="4462" y="4462"/>
                  </a:cubicBezTo>
                  <a:cubicBezTo>
                    <a:pt x="7319" y="1605"/>
                    <a:pt x="11193" y="0"/>
                    <a:pt x="152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1204682" cy="153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2471698" y="8108227"/>
            <a:ext cx="4022826" cy="37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sz="2162">
                <a:solidFill>
                  <a:srgbClr val="000000"/>
                </a:solidFill>
                <a:latin typeface="Montserrat Bold"/>
              </a:rPr>
              <a:t>Perdas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17875" y="2812141"/>
            <a:ext cx="4865491" cy="486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</a:rPr>
              <a:t>7% da produção mundial</a:t>
            </a:r>
            <a:r>
              <a:rPr lang="en-US" sz="2764">
                <a:solidFill>
                  <a:srgbClr val="FFFFFF"/>
                </a:solidFill>
                <a:latin typeface="Poppins Bold"/>
              </a:rPr>
              <a:t> </a:t>
            </a: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  <a:ea typeface="Poppins Bold"/>
              </a:rPr>
              <a:t>84° Produtividade </a:t>
            </a: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</a:rPr>
              <a:t>3º Maior produtor de leite do mundo</a:t>
            </a: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</a:rPr>
              <a:t>Recorde 35,4 bilhões</a:t>
            </a: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</a:rPr>
              <a:t>4 milhões de funcionários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58168" y="2950936"/>
            <a:ext cx="4590448" cy="486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</a:rPr>
              <a:t>2% do PIB Brasileiro</a:t>
            </a: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  <a:ea typeface="Poppins Bold"/>
              </a:rPr>
              <a:t>3° Maior faturamento na indústria de alimentos</a:t>
            </a: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</a:rPr>
              <a:t>7º Setor mais relevante na agropecuaria</a:t>
            </a: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  <a:ea typeface="Poppins Bold"/>
              </a:rPr>
              <a:t>35° Bilhões de faturamento anual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198727" y="2879134"/>
            <a:ext cx="3639816" cy="340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</a:rPr>
              <a:t>Perdas reprodutivas de 40% a 50%</a:t>
            </a: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</a:rPr>
              <a:t>Perdas de</a:t>
            </a:r>
          </a:p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Poppins Bold"/>
              </a:rPr>
              <a:t>15% A 20% na produção de leite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15486709" y="3191527"/>
            <a:ext cx="1273891" cy="925163"/>
          </a:xfrm>
          <a:custGeom>
            <a:avLst/>
            <a:gdLst/>
            <a:ahLst/>
            <a:cxnLst/>
            <a:rect r="r" b="b" t="t" l="l"/>
            <a:pathLst>
              <a:path h="925163" w="1273891">
                <a:moveTo>
                  <a:pt x="0" y="0"/>
                </a:moveTo>
                <a:lnTo>
                  <a:pt x="1273891" y="0"/>
                </a:lnTo>
                <a:lnTo>
                  <a:pt x="1273891" y="925163"/>
                </a:lnTo>
                <a:lnTo>
                  <a:pt x="0" y="9251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667022" y="4725901"/>
            <a:ext cx="913265" cy="1246391"/>
          </a:xfrm>
          <a:custGeom>
            <a:avLst/>
            <a:gdLst/>
            <a:ahLst/>
            <a:cxnLst/>
            <a:rect r="r" b="b" t="t" l="l"/>
            <a:pathLst>
              <a:path h="1246391" w="913265">
                <a:moveTo>
                  <a:pt x="0" y="0"/>
                </a:moveTo>
                <a:lnTo>
                  <a:pt x="913265" y="0"/>
                </a:lnTo>
                <a:lnTo>
                  <a:pt x="913265" y="1246391"/>
                </a:lnTo>
                <a:lnTo>
                  <a:pt x="0" y="1246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13223" y="5291070"/>
            <a:ext cx="13949986" cy="4291133"/>
            <a:chOff x="0" y="0"/>
            <a:chExt cx="2888141" cy="888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88141" cy="888417"/>
            </a:xfrm>
            <a:custGeom>
              <a:avLst/>
              <a:gdLst/>
              <a:ahLst/>
              <a:cxnLst/>
              <a:rect r="r" b="b" t="t" l="l"/>
              <a:pathLst>
                <a:path h="888417" w="2888141">
                  <a:moveTo>
                    <a:pt x="28304" y="0"/>
                  </a:moveTo>
                  <a:lnTo>
                    <a:pt x="2859837" y="0"/>
                  </a:lnTo>
                  <a:cubicBezTo>
                    <a:pt x="2875469" y="0"/>
                    <a:pt x="2888141" y="12672"/>
                    <a:pt x="2888141" y="28304"/>
                  </a:cubicBezTo>
                  <a:lnTo>
                    <a:pt x="2888141" y="860113"/>
                  </a:lnTo>
                  <a:cubicBezTo>
                    <a:pt x="2888141" y="875744"/>
                    <a:pt x="2875469" y="888417"/>
                    <a:pt x="2859837" y="888417"/>
                  </a:cubicBezTo>
                  <a:lnTo>
                    <a:pt x="28304" y="888417"/>
                  </a:lnTo>
                  <a:cubicBezTo>
                    <a:pt x="12672" y="888417"/>
                    <a:pt x="0" y="875744"/>
                    <a:pt x="0" y="860113"/>
                  </a:cubicBezTo>
                  <a:lnTo>
                    <a:pt x="0" y="28304"/>
                  </a:lnTo>
                  <a:cubicBezTo>
                    <a:pt x="0" y="12672"/>
                    <a:pt x="12672" y="0"/>
                    <a:pt x="2830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88141" cy="926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44624" y="704796"/>
            <a:ext cx="3365505" cy="2294663"/>
          </a:xfrm>
          <a:custGeom>
            <a:avLst/>
            <a:gdLst/>
            <a:ahLst/>
            <a:cxnLst/>
            <a:rect r="r" b="b" t="t" l="l"/>
            <a:pathLst>
              <a:path h="2294663" w="3365505">
                <a:moveTo>
                  <a:pt x="0" y="0"/>
                </a:moveTo>
                <a:lnTo>
                  <a:pt x="3365505" y="0"/>
                </a:lnTo>
                <a:lnTo>
                  <a:pt x="3365505" y="2294663"/>
                </a:lnTo>
                <a:lnTo>
                  <a:pt x="0" y="2294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10155" y="777415"/>
            <a:ext cx="1835033" cy="1835033"/>
          </a:xfrm>
          <a:custGeom>
            <a:avLst/>
            <a:gdLst/>
            <a:ahLst/>
            <a:cxnLst/>
            <a:rect r="r" b="b" t="t" l="l"/>
            <a:pathLst>
              <a:path h="1835033" w="1835033">
                <a:moveTo>
                  <a:pt x="0" y="0"/>
                </a:moveTo>
                <a:lnTo>
                  <a:pt x="1835032" y="0"/>
                </a:lnTo>
                <a:lnTo>
                  <a:pt x="1835032" y="1835033"/>
                </a:lnTo>
                <a:lnTo>
                  <a:pt x="0" y="1835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96919" y="2560650"/>
            <a:ext cx="795143" cy="474104"/>
          </a:xfrm>
          <a:custGeom>
            <a:avLst/>
            <a:gdLst/>
            <a:ahLst/>
            <a:cxnLst/>
            <a:rect r="r" b="b" t="t" l="l"/>
            <a:pathLst>
              <a:path h="474104" w="795143">
                <a:moveTo>
                  <a:pt x="0" y="0"/>
                </a:moveTo>
                <a:lnTo>
                  <a:pt x="795143" y="0"/>
                </a:lnTo>
                <a:lnTo>
                  <a:pt x="795143" y="474104"/>
                </a:lnTo>
                <a:lnTo>
                  <a:pt x="0" y="474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16965" y="7871762"/>
            <a:ext cx="1843321" cy="516478"/>
            <a:chOff x="0" y="0"/>
            <a:chExt cx="435794" cy="1221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5794" cy="122105"/>
            </a:xfrm>
            <a:custGeom>
              <a:avLst/>
              <a:gdLst/>
              <a:ahLst/>
              <a:cxnLst/>
              <a:rect r="r" b="b" t="t" l="l"/>
              <a:pathLst>
                <a:path h="122105" w="435794">
                  <a:moveTo>
                    <a:pt x="61052" y="0"/>
                  </a:moveTo>
                  <a:lnTo>
                    <a:pt x="374741" y="0"/>
                  </a:lnTo>
                  <a:cubicBezTo>
                    <a:pt x="390933" y="0"/>
                    <a:pt x="406462" y="6432"/>
                    <a:pt x="417912" y="17882"/>
                  </a:cubicBezTo>
                  <a:cubicBezTo>
                    <a:pt x="429361" y="29331"/>
                    <a:pt x="435794" y="44860"/>
                    <a:pt x="435794" y="61052"/>
                  </a:cubicBezTo>
                  <a:lnTo>
                    <a:pt x="435794" y="61052"/>
                  </a:lnTo>
                  <a:cubicBezTo>
                    <a:pt x="435794" y="77244"/>
                    <a:pt x="429361" y="92773"/>
                    <a:pt x="417912" y="104223"/>
                  </a:cubicBezTo>
                  <a:cubicBezTo>
                    <a:pt x="406462" y="115672"/>
                    <a:pt x="390933" y="122105"/>
                    <a:pt x="374741" y="122105"/>
                  </a:cubicBezTo>
                  <a:lnTo>
                    <a:pt x="61052" y="122105"/>
                  </a:lnTo>
                  <a:cubicBezTo>
                    <a:pt x="44860" y="122105"/>
                    <a:pt x="29331" y="115672"/>
                    <a:pt x="17882" y="104223"/>
                  </a:cubicBezTo>
                  <a:cubicBezTo>
                    <a:pt x="6432" y="92773"/>
                    <a:pt x="0" y="77244"/>
                    <a:pt x="0" y="61052"/>
                  </a:cubicBezTo>
                  <a:lnTo>
                    <a:pt x="0" y="61052"/>
                  </a:lnTo>
                  <a:cubicBezTo>
                    <a:pt x="0" y="44860"/>
                    <a:pt x="6432" y="29331"/>
                    <a:pt x="17882" y="17882"/>
                  </a:cubicBezTo>
                  <a:cubicBezTo>
                    <a:pt x="29331" y="6432"/>
                    <a:pt x="44860" y="0"/>
                    <a:pt x="6105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35794" cy="160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82259" y="8538393"/>
            <a:ext cx="2134439" cy="516478"/>
            <a:chOff x="0" y="0"/>
            <a:chExt cx="504619" cy="1221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4619" cy="122105"/>
            </a:xfrm>
            <a:custGeom>
              <a:avLst/>
              <a:gdLst/>
              <a:ahLst/>
              <a:cxnLst/>
              <a:rect r="r" b="b" t="t" l="l"/>
              <a:pathLst>
                <a:path h="122105" w="504619">
                  <a:moveTo>
                    <a:pt x="61052" y="0"/>
                  </a:moveTo>
                  <a:lnTo>
                    <a:pt x="443567" y="0"/>
                  </a:lnTo>
                  <a:cubicBezTo>
                    <a:pt x="459759" y="0"/>
                    <a:pt x="475288" y="6432"/>
                    <a:pt x="486737" y="17882"/>
                  </a:cubicBezTo>
                  <a:cubicBezTo>
                    <a:pt x="498187" y="29331"/>
                    <a:pt x="504619" y="44860"/>
                    <a:pt x="504619" y="61052"/>
                  </a:cubicBezTo>
                  <a:lnTo>
                    <a:pt x="504619" y="61052"/>
                  </a:lnTo>
                  <a:cubicBezTo>
                    <a:pt x="504619" y="77244"/>
                    <a:pt x="498187" y="92773"/>
                    <a:pt x="486737" y="104223"/>
                  </a:cubicBezTo>
                  <a:cubicBezTo>
                    <a:pt x="475288" y="115672"/>
                    <a:pt x="459759" y="122105"/>
                    <a:pt x="443567" y="122105"/>
                  </a:cubicBezTo>
                  <a:lnTo>
                    <a:pt x="61052" y="122105"/>
                  </a:lnTo>
                  <a:cubicBezTo>
                    <a:pt x="44860" y="122105"/>
                    <a:pt x="29331" y="115672"/>
                    <a:pt x="17882" y="104223"/>
                  </a:cubicBezTo>
                  <a:cubicBezTo>
                    <a:pt x="6432" y="92773"/>
                    <a:pt x="0" y="77244"/>
                    <a:pt x="0" y="61052"/>
                  </a:cubicBezTo>
                  <a:lnTo>
                    <a:pt x="0" y="61052"/>
                  </a:lnTo>
                  <a:cubicBezTo>
                    <a:pt x="0" y="44860"/>
                    <a:pt x="6432" y="29331"/>
                    <a:pt x="17882" y="17882"/>
                  </a:cubicBezTo>
                  <a:cubicBezTo>
                    <a:pt x="29331" y="6432"/>
                    <a:pt x="44860" y="0"/>
                    <a:pt x="6105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4619" cy="160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82150" y="8064473"/>
            <a:ext cx="2134439" cy="516478"/>
            <a:chOff x="0" y="0"/>
            <a:chExt cx="504619" cy="1221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4619" cy="122105"/>
            </a:xfrm>
            <a:custGeom>
              <a:avLst/>
              <a:gdLst/>
              <a:ahLst/>
              <a:cxnLst/>
              <a:rect r="r" b="b" t="t" l="l"/>
              <a:pathLst>
                <a:path h="122105" w="504619">
                  <a:moveTo>
                    <a:pt x="61052" y="0"/>
                  </a:moveTo>
                  <a:lnTo>
                    <a:pt x="443567" y="0"/>
                  </a:lnTo>
                  <a:cubicBezTo>
                    <a:pt x="459759" y="0"/>
                    <a:pt x="475288" y="6432"/>
                    <a:pt x="486737" y="17882"/>
                  </a:cubicBezTo>
                  <a:cubicBezTo>
                    <a:pt x="498187" y="29331"/>
                    <a:pt x="504619" y="44860"/>
                    <a:pt x="504619" y="61052"/>
                  </a:cubicBezTo>
                  <a:lnTo>
                    <a:pt x="504619" y="61052"/>
                  </a:lnTo>
                  <a:cubicBezTo>
                    <a:pt x="504619" y="77244"/>
                    <a:pt x="498187" y="92773"/>
                    <a:pt x="486737" y="104223"/>
                  </a:cubicBezTo>
                  <a:cubicBezTo>
                    <a:pt x="475288" y="115672"/>
                    <a:pt x="459759" y="122105"/>
                    <a:pt x="443567" y="122105"/>
                  </a:cubicBezTo>
                  <a:lnTo>
                    <a:pt x="61052" y="122105"/>
                  </a:lnTo>
                  <a:cubicBezTo>
                    <a:pt x="44860" y="122105"/>
                    <a:pt x="29331" y="115672"/>
                    <a:pt x="17882" y="104223"/>
                  </a:cubicBezTo>
                  <a:cubicBezTo>
                    <a:pt x="6432" y="92773"/>
                    <a:pt x="0" y="77244"/>
                    <a:pt x="0" y="61052"/>
                  </a:cubicBezTo>
                  <a:lnTo>
                    <a:pt x="0" y="61052"/>
                  </a:lnTo>
                  <a:cubicBezTo>
                    <a:pt x="0" y="44860"/>
                    <a:pt x="6432" y="29331"/>
                    <a:pt x="17882" y="17882"/>
                  </a:cubicBezTo>
                  <a:cubicBezTo>
                    <a:pt x="29331" y="6432"/>
                    <a:pt x="44860" y="0"/>
                    <a:pt x="6105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04619" cy="160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116573" y="6906056"/>
            <a:ext cx="1843321" cy="516478"/>
            <a:chOff x="0" y="0"/>
            <a:chExt cx="435794" cy="122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5794" cy="122105"/>
            </a:xfrm>
            <a:custGeom>
              <a:avLst/>
              <a:gdLst/>
              <a:ahLst/>
              <a:cxnLst/>
              <a:rect r="r" b="b" t="t" l="l"/>
              <a:pathLst>
                <a:path h="122105" w="435794">
                  <a:moveTo>
                    <a:pt x="61052" y="0"/>
                  </a:moveTo>
                  <a:lnTo>
                    <a:pt x="374741" y="0"/>
                  </a:lnTo>
                  <a:cubicBezTo>
                    <a:pt x="390933" y="0"/>
                    <a:pt x="406462" y="6432"/>
                    <a:pt x="417912" y="17882"/>
                  </a:cubicBezTo>
                  <a:cubicBezTo>
                    <a:pt x="429361" y="29331"/>
                    <a:pt x="435794" y="44860"/>
                    <a:pt x="435794" y="61052"/>
                  </a:cubicBezTo>
                  <a:lnTo>
                    <a:pt x="435794" y="61052"/>
                  </a:lnTo>
                  <a:cubicBezTo>
                    <a:pt x="435794" y="77244"/>
                    <a:pt x="429361" y="92773"/>
                    <a:pt x="417912" y="104223"/>
                  </a:cubicBezTo>
                  <a:cubicBezTo>
                    <a:pt x="406462" y="115672"/>
                    <a:pt x="390933" y="122105"/>
                    <a:pt x="374741" y="122105"/>
                  </a:cubicBezTo>
                  <a:lnTo>
                    <a:pt x="61052" y="122105"/>
                  </a:lnTo>
                  <a:cubicBezTo>
                    <a:pt x="44860" y="122105"/>
                    <a:pt x="29331" y="115672"/>
                    <a:pt x="17882" y="104223"/>
                  </a:cubicBezTo>
                  <a:cubicBezTo>
                    <a:pt x="6432" y="92773"/>
                    <a:pt x="0" y="77244"/>
                    <a:pt x="0" y="61052"/>
                  </a:cubicBezTo>
                  <a:lnTo>
                    <a:pt x="0" y="61052"/>
                  </a:lnTo>
                  <a:cubicBezTo>
                    <a:pt x="0" y="44860"/>
                    <a:pt x="6432" y="29331"/>
                    <a:pt x="17882" y="17882"/>
                  </a:cubicBezTo>
                  <a:cubicBezTo>
                    <a:pt x="29331" y="6432"/>
                    <a:pt x="44860" y="0"/>
                    <a:pt x="6105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35794" cy="160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108392" y="7141069"/>
            <a:ext cx="2055842" cy="362342"/>
          </a:xfrm>
          <a:custGeom>
            <a:avLst/>
            <a:gdLst/>
            <a:ahLst/>
            <a:cxnLst/>
            <a:rect r="r" b="b" t="t" l="l"/>
            <a:pathLst>
              <a:path h="362342" w="2055842">
                <a:moveTo>
                  <a:pt x="0" y="0"/>
                </a:moveTo>
                <a:lnTo>
                  <a:pt x="2055842" y="0"/>
                </a:lnTo>
                <a:lnTo>
                  <a:pt x="2055842" y="362342"/>
                </a:lnTo>
                <a:lnTo>
                  <a:pt x="0" y="362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549266" y="2858544"/>
            <a:ext cx="2476145" cy="599162"/>
            <a:chOff x="0" y="0"/>
            <a:chExt cx="504619" cy="12210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4619" cy="122105"/>
            </a:xfrm>
            <a:custGeom>
              <a:avLst/>
              <a:gdLst/>
              <a:ahLst/>
              <a:cxnLst/>
              <a:rect r="r" b="b" t="t" l="l"/>
              <a:pathLst>
                <a:path h="122105" w="504619">
                  <a:moveTo>
                    <a:pt x="61052" y="0"/>
                  </a:moveTo>
                  <a:lnTo>
                    <a:pt x="443567" y="0"/>
                  </a:lnTo>
                  <a:cubicBezTo>
                    <a:pt x="459759" y="0"/>
                    <a:pt x="475288" y="6432"/>
                    <a:pt x="486737" y="17882"/>
                  </a:cubicBezTo>
                  <a:cubicBezTo>
                    <a:pt x="498187" y="29331"/>
                    <a:pt x="504619" y="44860"/>
                    <a:pt x="504619" y="61052"/>
                  </a:cubicBezTo>
                  <a:lnTo>
                    <a:pt x="504619" y="61052"/>
                  </a:lnTo>
                  <a:cubicBezTo>
                    <a:pt x="504619" y="77244"/>
                    <a:pt x="498187" y="92773"/>
                    <a:pt x="486737" y="104223"/>
                  </a:cubicBezTo>
                  <a:cubicBezTo>
                    <a:pt x="475288" y="115672"/>
                    <a:pt x="459759" y="122105"/>
                    <a:pt x="443567" y="122105"/>
                  </a:cubicBezTo>
                  <a:lnTo>
                    <a:pt x="61052" y="122105"/>
                  </a:lnTo>
                  <a:cubicBezTo>
                    <a:pt x="44860" y="122105"/>
                    <a:pt x="29331" y="115672"/>
                    <a:pt x="17882" y="104223"/>
                  </a:cubicBezTo>
                  <a:cubicBezTo>
                    <a:pt x="6432" y="92773"/>
                    <a:pt x="0" y="77244"/>
                    <a:pt x="0" y="61052"/>
                  </a:cubicBezTo>
                  <a:lnTo>
                    <a:pt x="0" y="61052"/>
                  </a:lnTo>
                  <a:cubicBezTo>
                    <a:pt x="0" y="44860"/>
                    <a:pt x="6432" y="29331"/>
                    <a:pt x="17882" y="17882"/>
                  </a:cubicBezTo>
                  <a:cubicBezTo>
                    <a:pt x="29331" y="6432"/>
                    <a:pt x="44860" y="0"/>
                    <a:pt x="6105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04619" cy="160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5400000">
            <a:off x="14828737" y="4177021"/>
            <a:ext cx="1149575" cy="453902"/>
            <a:chOff x="0" y="0"/>
            <a:chExt cx="2058539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58539" cy="812800"/>
            </a:xfrm>
            <a:custGeom>
              <a:avLst/>
              <a:gdLst/>
              <a:ahLst/>
              <a:cxnLst/>
              <a:rect r="r" b="b" t="t" l="l"/>
              <a:pathLst>
                <a:path h="812800" w="2058539">
                  <a:moveTo>
                    <a:pt x="2058539" y="406400"/>
                  </a:moveTo>
                  <a:lnTo>
                    <a:pt x="1652139" y="0"/>
                  </a:lnTo>
                  <a:lnTo>
                    <a:pt x="165213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652139" y="609600"/>
                  </a:lnTo>
                  <a:lnTo>
                    <a:pt x="1652139" y="812800"/>
                  </a:lnTo>
                  <a:lnTo>
                    <a:pt x="2058539" y="406400"/>
                  </a:lnTo>
                  <a:close/>
                </a:path>
              </a:pathLst>
            </a:custGeom>
            <a:solidFill>
              <a:srgbClr val="016EC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65100"/>
              <a:ext cx="195693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873389" y="4119588"/>
            <a:ext cx="747150" cy="568768"/>
          </a:xfrm>
          <a:custGeom>
            <a:avLst/>
            <a:gdLst/>
            <a:ahLst/>
            <a:cxnLst/>
            <a:rect r="r" b="b" t="t" l="l"/>
            <a:pathLst>
              <a:path h="568768" w="747150">
                <a:moveTo>
                  <a:pt x="0" y="0"/>
                </a:moveTo>
                <a:lnTo>
                  <a:pt x="747150" y="0"/>
                </a:lnTo>
                <a:lnTo>
                  <a:pt x="747150" y="568768"/>
                </a:lnTo>
                <a:lnTo>
                  <a:pt x="0" y="568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204753" y="8853794"/>
            <a:ext cx="1002879" cy="463046"/>
            <a:chOff x="0" y="0"/>
            <a:chExt cx="264458" cy="12210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64458" cy="122105"/>
            </a:xfrm>
            <a:custGeom>
              <a:avLst/>
              <a:gdLst/>
              <a:ahLst/>
              <a:cxnLst/>
              <a:rect r="r" b="b" t="t" l="l"/>
              <a:pathLst>
                <a:path h="122105" w="264458">
                  <a:moveTo>
                    <a:pt x="61052" y="0"/>
                  </a:moveTo>
                  <a:lnTo>
                    <a:pt x="203405" y="0"/>
                  </a:lnTo>
                  <a:cubicBezTo>
                    <a:pt x="237124" y="0"/>
                    <a:pt x="264458" y="27334"/>
                    <a:pt x="264458" y="61052"/>
                  </a:cubicBezTo>
                  <a:lnTo>
                    <a:pt x="264458" y="61052"/>
                  </a:lnTo>
                  <a:cubicBezTo>
                    <a:pt x="264458" y="77244"/>
                    <a:pt x="258025" y="92773"/>
                    <a:pt x="246576" y="104223"/>
                  </a:cubicBezTo>
                  <a:cubicBezTo>
                    <a:pt x="235126" y="115672"/>
                    <a:pt x="219597" y="122105"/>
                    <a:pt x="203405" y="122105"/>
                  </a:cubicBezTo>
                  <a:lnTo>
                    <a:pt x="61052" y="122105"/>
                  </a:lnTo>
                  <a:cubicBezTo>
                    <a:pt x="44860" y="122105"/>
                    <a:pt x="29331" y="115672"/>
                    <a:pt x="17882" y="104223"/>
                  </a:cubicBezTo>
                  <a:cubicBezTo>
                    <a:pt x="6432" y="92773"/>
                    <a:pt x="0" y="77244"/>
                    <a:pt x="0" y="61052"/>
                  </a:cubicBezTo>
                  <a:lnTo>
                    <a:pt x="0" y="61052"/>
                  </a:lnTo>
                  <a:cubicBezTo>
                    <a:pt x="0" y="44860"/>
                    <a:pt x="6432" y="29331"/>
                    <a:pt x="17882" y="17882"/>
                  </a:cubicBezTo>
                  <a:cubicBezTo>
                    <a:pt x="29331" y="6432"/>
                    <a:pt x="44860" y="0"/>
                    <a:pt x="6105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264458" cy="160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882146" y="8853794"/>
            <a:ext cx="1002879" cy="463046"/>
            <a:chOff x="0" y="0"/>
            <a:chExt cx="264458" cy="12210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4458" cy="122105"/>
            </a:xfrm>
            <a:custGeom>
              <a:avLst/>
              <a:gdLst/>
              <a:ahLst/>
              <a:cxnLst/>
              <a:rect r="r" b="b" t="t" l="l"/>
              <a:pathLst>
                <a:path h="122105" w="264458">
                  <a:moveTo>
                    <a:pt x="61052" y="0"/>
                  </a:moveTo>
                  <a:lnTo>
                    <a:pt x="203405" y="0"/>
                  </a:lnTo>
                  <a:cubicBezTo>
                    <a:pt x="237124" y="0"/>
                    <a:pt x="264458" y="27334"/>
                    <a:pt x="264458" y="61052"/>
                  </a:cubicBezTo>
                  <a:lnTo>
                    <a:pt x="264458" y="61052"/>
                  </a:lnTo>
                  <a:cubicBezTo>
                    <a:pt x="264458" y="77244"/>
                    <a:pt x="258025" y="92773"/>
                    <a:pt x="246576" y="104223"/>
                  </a:cubicBezTo>
                  <a:cubicBezTo>
                    <a:pt x="235126" y="115672"/>
                    <a:pt x="219597" y="122105"/>
                    <a:pt x="203405" y="122105"/>
                  </a:cubicBezTo>
                  <a:lnTo>
                    <a:pt x="61052" y="122105"/>
                  </a:lnTo>
                  <a:cubicBezTo>
                    <a:pt x="44860" y="122105"/>
                    <a:pt x="29331" y="115672"/>
                    <a:pt x="17882" y="104223"/>
                  </a:cubicBezTo>
                  <a:cubicBezTo>
                    <a:pt x="6432" y="92773"/>
                    <a:pt x="0" y="77244"/>
                    <a:pt x="0" y="61052"/>
                  </a:cubicBezTo>
                  <a:lnTo>
                    <a:pt x="0" y="61052"/>
                  </a:lnTo>
                  <a:cubicBezTo>
                    <a:pt x="0" y="44860"/>
                    <a:pt x="6432" y="29331"/>
                    <a:pt x="17882" y="17882"/>
                  </a:cubicBezTo>
                  <a:cubicBezTo>
                    <a:pt x="29331" y="6432"/>
                    <a:pt x="44860" y="0"/>
                    <a:pt x="6105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64458" cy="160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4503475" y="3829184"/>
            <a:ext cx="616643" cy="1319663"/>
          </a:xfrm>
          <a:custGeom>
            <a:avLst/>
            <a:gdLst/>
            <a:ahLst/>
            <a:cxnLst/>
            <a:rect r="r" b="b" t="t" l="l"/>
            <a:pathLst>
              <a:path h="1319663" w="616643">
                <a:moveTo>
                  <a:pt x="0" y="0"/>
                </a:moveTo>
                <a:lnTo>
                  <a:pt x="616643" y="0"/>
                </a:lnTo>
                <a:lnTo>
                  <a:pt x="616643" y="1319664"/>
                </a:lnTo>
                <a:lnTo>
                  <a:pt x="0" y="13196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383586" y="7577431"/>
            <a:ext cx="611004" cy="611004"/>
          </a:xfrm>
          <a:custGeom>
            <a:avLst/>
            <a:gdLst/>
            <a:ahLst/>
            <a:cxnLst/>
            <a:rect r="r" b="b" t="t" l="l"/>
            <a:pathLst>
              <a:path h="611004" w="611004">
                <a:moveTo>
                  <a:pt x="0" y="0"/>
                </a:moveTo>
                <a:lnTo>
                  <a:pt x="611004" y="0"/>
                </a:lnTo>
                <a:lnTo>
                  <a:pt x="611004" y="611005"/>
                </a:lnTo>
                <a:lnTo>
                  <a:pt x="0" y="611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4845694" y="2325793"/>
            <a:ext cx="7699" cy="46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1631803" y="7939071"/>
            <a:ext cx="1581546" cy="38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228">
                <a:solidFill>
                  <a:srgbClr val="000000"/>
                </a:solidFill>
                <a:latin typeface="Canva Sans"/>
              </a:rPr>
              <a:t>Protoboard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970999" y="8594576"/>
            <a:ext cx="1735737" cy="38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228">
                <a:solidFill>
                  <a:srgbClr val="000000"/>
                </a:solidFill>
                <a:latin typeface="Canva Sans"/>
              </a:rPr>
              <a:t>Computador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037316" y="8120656"/>
            <a:ext cx="1802886" cy="38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228">
                <a:solidFill>
                  <a:srgbClr val="000000"/>
                </a:solidFill>
                <a:latin typeface="Canva Sans"/>
              </a:rPr>
              <a:t>Arduino UNO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571895" y="6948662"/>
            <a:ext cx="964778" cy="38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228">
                <a:solidFill>
                  <a:srgbClr val="000000"/>
                </a:solidFill>
                <a:latin typeface="Canva Sans"/>
              </a:rPr>
              <a:t>Galpão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10701" y="2921821"/>
            <a:ext cx="1128655" cy="44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</a:pPr>
            <a:r>
              <a:rPr lang="en-US" sz="2584">
                <a:solidFill>
                  <a:srgbClr val="000000"/>
                </a:solidFill>
                <a:latin typeface="Canva Sans"/>
              </a:rPr>
              <a:t>Cliente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305256" y="8886743"/>
            <a:ext cx="801873" cy="33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6"/>
              </a:lnSpc>
            </a:pPr>
            <a:r>
              <a:rPr lang="en-US" sz="1997">
                <a:solidFill>
                  <a:srgbClr val="000000"/>
                </a:solidFill>
                <a:latin typeface="Canva Sans"/>
              </a:rPr>
              <a:t>DHT11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48661" y="8886743"/>
            <a:ext cx="669849" cy="33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6"/>
              </a:lnSpc>
            </a:pPr>
            <a:r>
              <a:rPr lang="en-US" sz="1997">
                <a:solidFill>
                  <a:srgbClr val="000000"/>
                </a:solidFill>
                <a:latin typeface="Canva Sans"/>
              </a:rPr>
              <a:t>LM35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723719" y="2760203"/>
            <a:ext cx="723408" cy="19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"/>
              </a:lnSpc>
            </a:pPr>
            <a:r>
              <a:rPr lang="en-US" sz="1189">
                <a:solidFill>
                  <a:srgbClr val="FFFFFF"/>
                </a:solidFill>
                <a:latin typeface="Open Sans"/>
              </a:rPr>
              <a:t>Simulação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861769" y="8826717"/>
            <a:ext cx="5223228" cy="53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8"/>
              </a:lnSpc>
            </a:pPr>
            <a:r>
              <a:rPr lang="en-US" sz="3149">
                <a:solidFill>
                  <a:srgbClr val="000000"/>
                </a:solidFill>
                <a:latin typeface="Open Sans Bold"/>
              </a:rPr>
              <a:t>Camada captura de Dados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968318" y="3286934"/>
            <a:ext cx="3074442" cy="37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000000"/>
                </a:solidFill>
                <a:latin typeface="Open Sans Bold"/>
              </a:rPr>
              <a:t>Camada de Aplicação</a:t>
            </a:r>
          </a:p>
        </p:txBody>
      </p:sp>
      <p:grpSp>
        <p:nvGrpSpPr>
          <p:cNvPr name="Group 47" id="47"/>
          <p:cNvGrpSpPr/>
          <p:nvPr/>
        </p:nvGrpSpPr>
        <p:grpSpPr>
          <a:xfrm rot="10796017">
            <a:off x="12231710" y="1695706"/>
            <a:ext cx="1149575" cy="453902"/>
            <a:chOff x="0" y="0"/>
            <a:chExt cx="2058539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058539" cy="812800"/>
            </a:xfrm>
            <a:custGeom>
              <a:avLst/>
              <a:gdLst/>
              <a:ahLst/>
              <a:cxnLst/>
              <a:rect r="r" b="b" t="t" l="l"/>
              <a:pathLst>
                <a:path h="812800" w="2058539">
                  <a:moveTo>
                    <a:pt x="2058539" y="406400"/>
                  </a:moveTo>
                  <a:lnTo>
                    <a:pt x="1652139" y="0"/>
                  </a:lnTo>
                  <a:lnTo>
                    <a:pt x="165213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652139" y="609600"/>
                  </a:lnTo>
                  <a:lnTo>
                    <a:pt x="1652139" y="812800"/>
                  </a:lnTo>
                  <a:lnTo>
                    <a:pt x="2058539" y="406400"/>
                  </a:lnTo>
                  <a:close/>
                </a:path>
              </a:pathLst>
            </a:custGeom>
            <a:solidFill>
              <a:srgbClr val="016EC5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65100"/>
              <a:ext cx="195693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-5403982">
            <a:off x="12583905" y="1854454"/>
            <a:ext cx="616643" cy="1319663"/>
          </a:xfrm>
          <a:custGeom>
            <a:avLst/>
            <a:gdLst/>
            <a:ahLst/>
            <a:cxnLst/>
            <a:rect r="r" b="b" t="t" l="l"/>
            <a:pathLst>
              <a:path h="1319663" w="616643">
                <a:moveTo>
                  <a:pt x="0" y="0"/>
                </a:moveTo>
                <a:lnTo>
                  <a:pt x="616643" y="0"/>
                </a:lnTo>
                <a:lnTo>
                  <a:pt x="616643" y="1319664"/>
                </a:lnTo>
                <a:lnTo>
                  <a:pt x="0" y="13196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2518652" y="1071867"/>
            <a:ext cx="747150" cy="568768"/>
          </a:xfrm>
          <a:custGeom>
            <a:avLst/>
            <a:gdLst/>
            <a:ahLst/>
            <a:cxnLst/>
            <a:rect r="r" b="b" t="t" l="l"/>
            <a:pathLst>
              <a:path h="568768" w="747150">
                <a:moveTo>
                  <a:pt x="0" y="0"/>
                </a:moveTo>
                <a:lnTo>
                  <a:pt x="747150" y="0"/>
                </a:lnTo>
                <a:lnTo>
                  <a:pt x="747150" y="568768"/>
                </a:lnTo>
                <a:lnTo>
                  <a:pt x="0" y="568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523490" y="285335"/>
            <a:ext cx="8597151" cy="357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56"/>
              </a:lnSpc>
            </a:pPr>
            <a:r>
              <a:rPr lang="en-US" sz="10254">
                <a:solidFill>
                  <a:srgbClr val="000000"/>
                </a:solidFill>
                <a:latin typeface="Open Sans Bold"/>
              </a:rPr>
              <a:t>Diagrama de </a:t>
            </a:r>
          </a:p>
          <a:p>
            <a:pPr>
              <a:lnSpc>
                <a:spcPts val="14356"/>
              </a:lnSpc>
            </a:pPr>
            <a:r>
              <a:rPr lang="en-US" sz="10254">
                <a:solidFill>
                  <a:srgbClr val="000000"/>
                </a:solidFill>
                <a:latin typeface="Open Sans Bold"/>
              </a:rPr>
              <a:t>solução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001" y="0"/>
            <a:ext cx="18351001" cy="2157878"/>
            <a:chOff x="0" y="0"/>
            <a:chExt cx="24468002" cy="287717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4120" r="0" b="44120"/>
            <a:stretch>
              <a:fillRect/>
            </a:stretch>
          </p:blipFill>
          <p:spPr>
            <a:xfrm flipH="false" flipV="false">
              <a:off x="0" y="0"/>
              <a:ext cx="24468002" cy="2877171"/>
            </a:xfrm>
            <a:prstGeom prst="rect">
              <a:avLst/>
            </a:prstGeom>
          </p:spPr>
        </p:pic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59329" y="2595378"/>
            <a:ext cx="7380690" cy="2801710"/>
            <a:chOff x="0" y="0"/>
            <a:chExt cx="6350000" cy="2410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2410460"/>
            </a:xfrm>
            <a:custGeom>
              <a:avLst/>
              <a:gdLst/>
              <a:ahLst/>
              <a:cxnLst/>
              <a:rect r="r" b="b" t="t" l="l"/>
              <a:pathLst>
                <a:path h="241046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2410460"/>
                  </a:lnTo>
                  <a:lnTo>
                    <a:pt x="0" y="2410460"/>
                  </a:lnTo>
                  <a:close/>
                </a:path>
              </a:pathLst>
            </a:custGeom>
            <a:blipFill>
              <a:blip r:embed="rId3"/>
              <a:stretch>
                <a:fillRect l="0" t="-24091" r="0" b="-2409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214177" y="2699440"/>
            <a:ext cx="2716186" cy="3104212"/>
          </a:xfrm>
          <a:custGeom>
            <a:avLst/>
            <a:gdLst/>
            <a:ahLst/>
            <a:cxnLst/>
            <a:rect r="r" b="b" t="t" l="l"/>
            <a:pathLst>
              <a:path h="3104212" w="2716186">
                <a:moveTo>
                  <a:pt x="0" y="0"/>
                </a:moveTo>
                <a:lnTo>
                  <a:pt x="2716186" y="0"/>
                </a:lnTo>
                <a:lnTo>
                  <a:pt x="2716186" y="3104212"/>
                </a:lnTo>
                <a:lnTo>
                  <a:pt x="0" y="310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44670" y="2682778"/>
            <a:ext cx="3019552" cy="3104212"/>
          </a:xfrm>
          <a:custGeom>
            <a:avLst/>
            <a:gdLst/>
            <a:ahLst/>
            <a:cxnLst/>
            <a:rect r="r" b="b" t="t" l="l"/>
            <a:pathLst>
              <a:path h="3104212" w="3019552">
                <a:moveTo>
                  <a:pt x="0" y="0"/>
                </a:moveTo>
                <a:lnTo>
                  <a:pt x="3019552" y="0"/>
                </a:lnTo>
                <a:lnTo>
                  <a:pt x="3019552" y="3104212"/>
                </a:lnTo>
                <a:lnTo>
                  <a:pt x="0" y="31042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9329" y="5758339"/>
            <a:ext cx="3812798" cy="3812798"/>
          </a:xfrm>
          <a:custGeom>
            <a:avLst/>
            <a:gdLst/>
            <a:ahLst/>
            <a:cxnLst/>
            <a:rect r="r" b="b" t="t" l="l"/>
            <a:pathLst>
              <a:path h="3812798" w="3812798">
                <a:moveTo>
                  <a:pt x="0" y="0"/>
                </a:moveTo>
                <a:lnTo>
                  <a:pt x="3812798" y="0"/>
                </a:lnTo>
                <a:lnTo>
                  <a:pt x="3812798" y="3812798"/>
                </a:lnTo>
                <a:lnTo>
                  <a:pt x="0" y="3812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3861" y="8078131"/>
            <a:ext cx="2845756" cy="1329744"/>
          </a:xfrm>
          <a:custGeom>
            <a:avLst/>
            <a:gdLst/>
            <a:ahLst/>
            <a:cxnLst/>
            <a:rect r="r" b="b" t="t" l="l"/>
            <a:pathLst>
              <a:path h="1329744" w="2845756">
                <a:moveTo>
                  <a:pt x="0" y="0"/>
                </a:moveTo>
                <a:lnTo>
                  <a:pt x="2845756" y="0"/>
                </a:lnTo>
                <a:lnTo>
                  <a:pt x="2845756" y="1329744"/>
                </a:lnTo>
                <a:lnTo>
                  <a:pt x="0" y="13297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63145" y="5921601"/>
            <a:ext cx="850172" cy="1983735"/>
          </a:xfrm>
          <a:custGeom>
            <a:avLst/>
            <a:gdLst/>
            <a:ahLst/>
            <a:cxnLst/>
            <a:rect r="r" b="b" t="t" l="l"/>
            <a:pathLst>
              <a:path h="1983735" w="850172">
                <a:moveTo>
                  <a:pt x="0" y="0"/>
                </a:moveTo>
                <a:lnTo>
                  <a:pt x="850172" y="0"/>
                </a:lnTo>
                <a:lnTo>
                  <a:pt x="850172" y="1983734"/>
                </a:lnTo>
                <a:lnTo>
                  <a:pt x="0" y="19837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65586" y="5921601"/>
            <a:ext cx="1402784" cy="1983735"/>
          </a:xfrm>
          <a:custGeom>
            <a:avLst/>
            <a:gdLst/>
            <a:ahLst/>
            <a:cxnLst/>
            <a:rect r="r" b="b" t="t" l="l"/>
            <a:pathLst>
              <a:path h="1983735" w="1402784">
                <a:moveTo>
                  <a:pt x="0" y="0"/>
                </a:moveTo>
                <a:lnTo>
                  <a:pt x="1402784" y="0"/>
                </a:lnTo>
                <a:lnTo>
                  <a:pt x="1402784" y="1983734"/>
                </a:lnTo>
                <a:lnTo>
                  <a:pt x="0" y="19837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9880" t="-9309" r="-14563" b="-7398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52863" y="2625682"/>
            <a:ext cx="11782274" cy="7111203"/>
            <a:chOff x="0" y="0"/>
            <a:chExt cx="293190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1900" cy="1769551"/>
            </a:xfrm>
            <a:custGeom>
              <a:avLst/>
              <a:gdLst/>
              <a:ahLst/>
              <a:cxnLst/>
              <a:rect r="r" b="b" t="t" l="l"/>
              <a:pathLst>
                <a:path h="1769551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190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50396" y="3172835"/>
            <a:ext cx="10960766" cy="2848085"/>
            <a:chOff x="0" y="0"/>
            <a:chExt cx="2727476" cy="7087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27476" cy="708717"/>
            </a:xfrm>
            <a:custGeom>
              <a:avLst/>
              <a:gdLst/>
              <a:ahLst/>
              <a:cxnLst/>
              <a:rect r="r" b="b" t="t" l="l"/>
              <a:pathLst>
                <a:path h="708717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708717"/>
                  </a:lnTo>
                  <a:lnTo>
                    <a:pt x="0" y="7087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27476" cy="746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750396" y="3020435"/>
            <a:ext cx="3266357" cy="857952"/>
            <a:chOff x="0" y="0"/>
            <a:chExt cx="812800" cy="2134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13493"/>
            </a:xfrm>
            <a:custGeom>
              <a:avLst/>
              <a:gdLst/>
              <a:ahLst/>
              <a:cxnLst/>
              <a:rect r="r" b="b" t="t" l="l"/>
              <a:pathLst>
                <a:path h="2134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251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52863" y="997083"/>
            <a:ext cx="11782274" cy="1419049"/>
            <a:chOff x="0" y="0"/>
            <a:chExt cx="2931900" cy="3531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31900" cy="353116"/>
            </a:xfrm>
            <a:custGeom>
              <a:avLst/>
              <a:gdLst/>
              <a:ahLst/>
              <a:cxnLst/>
              <a:rect r="r" b="b" t="t" l="l"/>
              <a:pathLst>
                <a:path h="353116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93190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44314" y="1305584"/>
            <a:ext cx="14999373" cy="76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2"/>
              </a:lnSpc>
            </a:pPr>
            <a:r>
              <a:rPr lang="en-US" sz="4763">
                <a:solidFill>
                  <a:srgbClr val="FFFFFF"/>
                </a:solidFill>
                <a:latin typeface="Jannah Medium"/>
              </a:rPr>
              <a:t>Analytcs e Métricas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36414" y="3370093"/>
            <a:ext cx="5289278" cy="75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8"/>
              </a:lnSpc>
            </a:pPr>
            <a:r>
              <a:rPr lang="en-US" sz="4652">
                <a:solidFill>
                  <a:srgbClr val="000000"/>
                </a:solidFill>
                <a:latin typeface="Open Sans Bold"/>
              </a:rPr>
              <a:t>Ideal: 4º a 24º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50396" y="3243945"/>
            <a:ext cx="3185823" cy="44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769">
                <a:solidFill>
                  <a:srgbClr val="FFFFFF"/>
                </a:solidFill>
                <a:latin typeface="Jannah Heavy"/>
              </a:rPr>
              <a:t>TEMPERATURA</a:t>
            </a:r>
          </a:p>
        </p:txBody>
      </p:sp>
      <p:grpSp>
        <p:nvGrpSpPr>
          <p:cNvPr name="Group 17" id="17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5454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37474F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37474F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725691" y="-6495527"/>
            <a:ext cx="10268498" cy="11088398"/>
            <a:chOff x="0" y="0"/>
            <a:chExt cx="13691330" cy="14784531"/>
          </a:xfrm>
        </p:grpSpPr>
        <p:grpSp>
          <p:nvGrpSpPr>
            <p:cNvPr name="Group 27" id="27"/>
            <p:cNvGrpSpPr/>
            <p:nvPr/>
          </p:nvGrpSpPr>
          <p:grpSpPr>
            <a:xfrm rot="-2700000">
              <a:off x="2943839" y="2159460"/>
              <a:ext cx="7803652" cy="11558813"/>
              <a:chOff x="0" y="0"/>
              <a:chExt cx="1541462" cy="228322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541462" cy="2283222"/>
              </a:xfrm>
              <a:custGeom>
                <a:avLst/>
                <a:gdLst/>
                <a:ahLst/>
                <a:cxnLst/>
                <a:rect r="r" b="b" t="t" l="l"/>
                <a:pathLst>
                  <a:path h="2283222" w="154146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5454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2943839" y="1066259"/>
              <a:ext cx="7803652" cy="11558813"/>
              <a:chOff x="0" y="0"/>
              <a:chExt cx="1541462" cy="228322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41462" cy="2283222"/>
              </a:xfrm>
              <a:custGeom>
                <a:avLst/>
                <a:gdLst/>
                <a:ahLst/>
                <a:cxnLst/>
                <a:rect r="r" b="b" t="t" l="l"/>
                <a:pathLst>
                  <a:path h="2283222" w="154146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00000">
                  <a:alpha val="89804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3252863" y="2387557"/>
            <a:ext cx="11782274" cy="240791"/>
            <a:chOff x="0" y="0"/>
            <a:chExt cx="15709699" cy="321055"/>
          </a:xfrm>
        </p:grpSpPr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2"/>
            <a:srcRect l="0" t="48978" r="0" b="48978"/>
            <a:stretch>
              <a:fillRect/>
            </a:stretch>
          </p:blipFill>
          <p:spPr>
            <a:xfrm flipH="false" flipV="false">
              <a:off x="0" y="0"/>
              <a:ext cx="15709699" cy="321055"/>
            </a:xfrm>
            <a:prstGeom prst="rect">
              <a:avLst/>
            </a:prstGeom>
          </p:spPr>
        </p:pic>
      </p:grpSp>
      <p:grpSp>
        <p:nvGrpSpPr>
          <p:cNvPr name="Group 35" id="3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750396" y="6401315"/>
            <a:ext cx="10960766" cy="2848085"/>
            <a:chOff x="0" y="0"/>
            <a:chExt cx="2727476" cy="70871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727476" cy="708717"/>
            </a:xfrm>
            <a:custGeom>
              <a:avLst/>
              <a:gdLst/>
              <a:ahLst/>
              <a:cxnLst/>
              <a:rect r="r" b="b" t="t" l="l"/>
              <a:pathLst>
                <a:path h="708717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708717"/>
                  </a:lnTo>
                  <a:lnTo>
                    <a:pt x="0" y="70871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727476" cy="746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750396" y="6248915"/>
            <a:ext cx="3266357" cy="857952"/>
            <a:chOff x="0" y="0"/>
            <a:chExt cx="812800" cy="21349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213493"/>
            </a:xfrm>
            <a:custGeom>
              <a:avLst/>
              <a:gdLst/>
              <a:ahLst/>
              <a:cxnLst/>
              <a:rect r="r" b="b" t="t" l="l"/>
              <a:pathLst>
                <a:path h="2134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12800" cy="27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7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4021706" y="6476292"/>
            <a:ext cx="2723737" cy="4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558">
                <a:solidFill>
                  <a:srgbClr val="FFFFFF"/>
                </a:solidFill>
                <a:latin typeface="Jannah Heavy"/>
              </a:rPr>
              <a:t>UMIDADE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222270" y="6658001"/>
            <a:ext cx="5503421" cy="75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8"/>
              </a:lnSpc>
            </a:pPr>
            <a:r>
              <a:rPr lang="en-US" sz="4652">
                <a:solidFill>
                  <a:srgbClr val="000000"/>
                </a:solidFill>
                <a:latin typeface="Open Sans Bold"/>
              </a:rPr>
              <a:t>Ideal:  50% a 70%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436414" y="4195703"/>
            <a:ext cx="5691384" cy="75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8"/>
              </a:lnSpc>
            </a:pPr>
            <a:r>
              <a:rPr lang="en-US" sz="4652">
                <a:solidFill>
                  <a:srgbClr val="000000"/>
                </a:solidFill>
                <a:latin typeface="Open Sans Bold"/>
              </a:rPr>
              <a:t>Critica: &gt; 30º e &lt; 0º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436414" y="5017101"/>
            <a:ext cx="5289278" cy="75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8"/>
              </a:lnSpc>
            </a:pPr>
            <a:r>
              <a:rPr lang="en-US" sz="4652">
                <a:solidFill>
                  <a:srgbClr val="000000"/>
                </a:solidFill>
                <a:latin typeface="Open Sans Bold"/>
              </a:rPr>
              <a:t>Alerta: 3º e 25º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222270" y="7479399"/>
            <a:ext cx="5503421" cy="75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8"/>
              </a:lnSpc>
            </a:pPr>
            <a:r>
              <a:rPr lang="en-US" sz="4652">
                <a:solidFill>
                  <a:srgbClr val="000000"/>
                </a:solidFill>
                <a:latin typeface="Open Sans Bold"/>
              </a:rPr>
              <a:t>Critica: &lt; 45%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222270" y="8300798"/>
            <a:ext cx="5503421" cy="75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8"/>
              </a:lnSpc>
            </a:pPr>
            <a:r>
              <a:rPr lang="en-US" sz="4652">
                <a:solidFill>
                  <a:srgbClr val="000000"/>
                </a:solidFill>
                <a:latin typeface="Open Sans Bold"/>
              </a:rPr>
              <a:t>Alerta: 49% e 71%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97512" y="-1145394"/>
            <a:ext cx="9002413" cy="2855182"/>
            <a:chOff x="0" y="0"/>
            <a:chExt cx="12003218" cy="380691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142" r="0" b="34142"/>
            <a:stretch>
              <a:fillRect/>
            </a:stretch>
          </p:blipFill>
          <p:spPr>
            <a:xfrm flipH="false" flipV="false">
              <a:off x="0" y="0"/>
              <a:ext cx="12003218" cy="380691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13303"/>
            <a:ext cx="18288000" cy="9166917"/>
          </a:xfrm>
          <a:custGeom>
            <a:avLst/>
            <a:gdLst/>
            <a:ahLst/>
            <a:cxnLst/>
            <a:rect r="r" b="b" t="t" l="l"/>
            <a:pathLst>
              <a:path h="9166917" w="18288000">
                <a:moveTo>
                  <a:pt x="0" y="0"/>
                </a:moveTo>
                <a:lnTo>
                  <a:pt x="18288000" y="0"/>
                </a:lnTo>
                <a:lnTo>
                  <a:pt x="18288000" y="9166917"/>
                </a:lnTo>
                <a:lnTo>
                  <a:pt x="0" y="9166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2794" y="596522"/>
            <a:ext cx="9732913" cy="117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75"/>
              </a:lnSpc>
            </a:pPr>
            <a:r>
              <a:rPr lang="en-US" sz="9838" spc="-383">
                <a:solidFill>
                  <a:srgbClr val="000000"/>
                </a:solidFill>
                <a:latin typeface="Poppins Ultra-Bold"/>
              </a:rPr>
              <a:t>Banco de Dados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97512" y="-1145394"/>
            <a:ext cx="9002413" cy="2855182"/>
            <a:chOff x="0" y="0"/>
            <a:chExt cx="12003218" cy="380691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142" r="0" b="34142"/>
            <a:stretch>
              <a:fillRect/>
            </a:stretch>
          </p:blipFill>
          <p:spPr>
            <a:xfrm flipH="false" flipV="false">
              <a:off x="0" y="0"/>
              <a:ext cx="12003218" cy="380691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2003398"/>
            <a:ext cx="18288000" cy="9092339"/>
          </a:xfrm>
          <a:custGeom>
            <a:avLst/>
            <a:gdLst/>
            <a:ahLst/>
            <a:cxnLst/>
            <a:rect r="r" b="b" t="t" l="l"/>
            <a:pathLst>
              <a:path h="9092339" w="18288000">
                <a:moveTo>
                  <a:pt x="0" y="0"/>
                </a:moveTo>
                <a:lnTo>
                  <a:pt x="18288000" y="0"/>
                </a:lnTo>
                <a:lnTo>
                  <a:pt x="18288000" y="9092339"/>
                </a:lnTo>
                <a:lnTo>
                  <a:pt x="0" y="9092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2794" y="596522"/>
            <a:ext cx="9732913" cy="117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75"/>
              </a:lnSpc>
            </a:pPr>
            <a:r>
              <a:rPr lang="en-US" sz="9838" spc="-383">
                <a:solidFill>
                  <a:srgbClr val="000000"/>
                </a:solidFill>
                <a:latin typeface="Poppins Ultra-Bold"/>
              </a:rPr>
              <a:t>Banco de Dados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96998" y="0"/>
            <a:ext cx="8491002" cy="10287000"/>
            <a:chOff x="0" y="0"/>
            <a:chExt cx="1132133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474" t="0" r="22474" b="0"/>
            <a:stretch>
              <a:fillRect/>
            </a:stretch>
          </p:blipFill>
          <p:spPr>
            <a:xfrm flipH="false" flipV="false">
              <a:off x="0" y="0"/>
              <a:ext cx="11321336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736821"/>
            <a:ext cx="7928980" cy="1599347"/>
            <a:chOff x="0" y="0"/>
            <a:chExt cx="2088291" cy="4212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4573399"/>
            <a:ext cx="7928980" cy="1599347"/>
            <a:chOff x="0" y="0"/>
            <a:chExt cx="2088291" cy="4212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6410871"/>
            <a:ext cx="7928980" cy="1599347"/>
            <a:chOff x="0" y="0"/>
            <a:chExt cx="2088291" cy="4212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-7036629" y="2386464"/>
            <a:ext cx="1322781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821588" y="577573"/>
            <a:ext cx="6655092" cy="175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56"/>
              </a:lnSpc>
            </a:pPr>
            <a:r>
              <a:rPr lang="en-US" sz="10254">
                <a:solidFill>
                  <a:srgbClr val="000000"/>
                </a:solidFill>
                <a:latin typeface="Open Sans Bold"/>
              </a:rPr>
              <a:t>Conclusão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8689" y="2815262"/>
            <a:ext cx="7835953" cy="151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8"/>
              </a:lnSpc>
            </a:pPr>
            <a:r>
              <a:rPr lang="en-US" sz="4652">
                <a:solidFill>
                  <a:srgbClr val="000000"/>
                </a:solidFill>
                <a:latin typeface="Open Sans Bold"/>
              </a:rPr>
              <a:t>Ótima oportunidade de crescimento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8689" y="4974436"/>
            <a:ext cx="7835953" cy="75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8"/>
              </a:lnSpc>
            </a:pPr>
            <a:r>
              <a:rPr lang="en-US" sz="4652">
                <a:solidFill>
                  <a:srgbClr val="000000"/>
                </a:solidFill>
                <a:latin typeface="Open Sans Bold"/>
              </a:rPr>
              <a:t>Próximo passo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8689" y="6810921"/>
            <a:ext cx="7835953" cy="75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8"/>
              </a:lnSpc>
            </a:pPr>
            <a:r>
              <a:rPr lang="en-US" sz="4652">
                <a:solidFill>
                  <a:srgbClr val="000000"/>
                </a:solidFill>
                <a:latin typeface="Open Sans Bold"/>
              </a:rPr>
              <a:t>Melhoria contínua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DAFyMHf3_vk</dc:identifier>
  <dcterms:modified xsi:type="dcterms:W3CDTF">2011-08-01T06:04:30Z</dcterms:modified>
  <cp:revision>1</cp:revision>
  <dc:title>CowTech </dc:title>
</cp:coreProperties>
</file>